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1" r:id="rId4"/>
    <p:sldId id="282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ихаил Виштынецкий" initials="МВ" lastIdx="1" clrIdx="0">
    <p:extLst>
      <p:ext uri="{19B8F6BF-5375-455C-9EA6-DF929625EA0E}">
        <p15:presenceInfo xmlns:p15="http://schemas.microsoft.com/office/powerpoint/2012/main" userId="db2ce9c9d18c33d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9" autoAdjust="0"/>
    <p:restoredTop sz="94660"/>
  </p:normalViewPr>
  <p:slideViewPr>
    <p:cSldViewPr snapToGrid="0">
      <p:cViewPr varScale="1">
        <p:scale>
          <a:sx n="86" d="100"/>
          <a:sy n="86" d="100"/>
        </p:scale>
        <p:origin x="4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608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764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90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22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170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93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718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374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7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3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40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872CE-880F-4EAE-B643-78F1B5FDB07B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701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CA169-933D-4638-B430-DAD0B0D0F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1553" y="2151529"/>
            <a:ext cx="9144000" cy="135624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/>
              <a:t>Пошаговая инструкция по заполнению заявления о приеме в 1-й класс муниципального общеобразовательного учреждения</a:t>
            </a:r>
            <a:endParaRPr lang="ru-RU" sz="8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BE07B8C-8A8B-4E8B-BB14-BE5CF143CB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541" y="196987"/>
            <a:ext cx="2507316" cy="176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F67645-C6FF-448E-99A7-97751FBD99C2}"/>
              </a:ext>
            </a:extLst>
          </p:cNvPr>
          <p:cNvSpPr txBox="1"/>
          <p:nvPr/>
        </p:nvSpPr>
        <p:spPr>
          <a:xfrm>
            <a:off x="6624918" y="5628945"/>
            <a:ext cx="32362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www.gosuslugi.ru</a:t>
            </a:r>
          </a:p>
        </p:txBody>
      </p:sp>
    </p:spTree>
    <p:extLst>
      <p:ext uri="{BB962C8B-B14F-4D97-AF65-F5344CB8AC3E}">
        <p14:creationId xmlns:p14="http://schemas.microsoft.com/office/powerpoint/2010/main" val="359753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8CFF4D-7585-488B-9DD6-8E857CA93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82" y="517236"/>
            <a:ext cx="10280073" cy="588286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EB3D166-AE7A-4CDB-AF84-DA4FD2FA1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33620">
            <a:off x="113518" y="2363165"/>
            <a:ext cx="2096764" cy="55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506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120600-AE6E-4FE8-AE8A-9FCDBED34DDA}"/>
              </a:ext>
            </a:extLst>
          </p:cNvPr>
          <p:cNvSpPr txBox="1"/>
          <p:nvPr/>
        </p:nvSpPr>
        <p:spPr>
          <a:xfrm>
            <a:off x="9000565" y="156904"/>
            <a:ext cx="3039035" cy="11387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Запись в первый класс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начинается </a:t>
            </a:r>
          </a:p>
          <a:p>
            <a:r>
              <a:rPr lang="ru-RU" dirty="0"/>
              <a:t>в </a:t>
            </a:r>
            <a:r>
              <a:rPr lang="ru-RU" sz="3200" dirty="0">
                <a:solidFill>
                  <a:srgbClr val="FF0000"/>
                </a:solidFill>
              </a:rPr>
              <a:t>8.00</a:t>
            </a:r>
            <a:r>
              <a:rPr lang="ru-RU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01.04.2024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57BB2E-55F9-4F57-8124-945ABCDA30F2}"/>
              </a:ext>
            </a:extLst>
          </p:cNvPr>
          <p:cNvSpPr txBox="1"/>
          <p:nvPr/>
        </p:nvSpPr>
        <p:spPr>
          <a:xfrm>
            <a:off x="1783976" y="1082096"/>
            <a:ext cx="7019365" cy="23083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Для получения услуги необходимо: </a:t>
            </a:r>
          </a:p>
          <a:p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Зайти на сайт www.gosuslugi.ru </a:t>
            </a:r>
          </a:p>
          <a:p>
            <a:endParaRPr lang="ru-RU" dirty="0"/>
          </a:p>
          <a:p>
            <a:r>
              <a:rPr lang="ru-RU" dirty="0"/>
              <a:t>2. Авторизоваться (зайти в личный кабинет)</a:t>
            </a:r>
          </a:p>
          <a:p>
            <a:endParaRPr lang="ru-RU" dirty="0"/>
          </a:p>
          <a:p>
            <a:r>
              <a:rPr lang="ru-RU" dirty="0"/>
              <a:t>3. Воспользоваться роботом-помощником «Макс», указав в строке поиска слова «ЗАПИСЬ В ШКОЛУ»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EA7C4F-0C9E-4049-BE26-1E2B03D667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265078-BC30-42A1-8133-4AC5CBE49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474" y="3467581"/>
            <a:ext cx="6167717" cy="3198415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1CA8D6A5-4E0A-4E3A-9B2C-0153F8ABF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574058">
            <a:off x="9010451" y="2500834"/>
            <a:ext cx="2592848" cy="91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940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68CE26-5F51-4413-8C34-911134353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54" y="623787"/>
            <a:ext cx="10540928" cy="5418426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8CEB946-DD3C-4AC8-B9CB-AB0B0F89B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728723">
            <a:off x="650375" y="939959"/>
            <a:ext cx="1143393" cy="3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053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8847" y="640245"/>
            <a:ext cx="9592235" cy="54826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23153F-3B70-4B55-B8F9-F138FB112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285302">
            <a:off x="6492593" y="4113618"/>
            <a:ext cx="1804149" cy="4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538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39D307-25F7-483D-AC2C-8C6C1726D818}"/>
              </a:ext>
            </a:extLst>
          </p:cNvPr>
          <p:cNvGrpSpPr/>
          <p:nvPr/>
        </p:nvGrpSpPr>
        <p:grpSpPr>
          <a:xfrm>
            <a:off x="220834" y="332508"/>
            <a:ext cx="11721784" cy="6525491"/>
            <a:chOff x="220834" y="438128"/>
            <a:chExt cx="11789326" cy="6154949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0834" y="692727"/>
              <a:ext cx="5652228" cy="5361708"/>
            </a:xfrm>
            <a:prstGeom prst="rect">
              <a:avLst/>
            </a:prstGeom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EC054950-BB6C-4FB9-B4D0-08C2384B2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8957662">
              <a:off x="4353784" y="2924609"/>
              <a:ext cx="963244" cy="327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B1B384-5BF5-4709-8961-FE2C305A6323}"/>
                </a:ext>
              </a:extLst>
            </p:cNvPr>
            <p:cNvSpPr txBox="1"/>
            <p:nvPr/>
          </p:nvSpPr>
          <p:spPr>
            <a:xfrm>
              <a:off x="1258488" y="4782875"/>
              <a:ext cx="35769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002060"/>
                  </a:solidFill>
                </a:rPr>
                <a:t>Выбираем нужный ответ</a:t>
              </a:r>
              <a:r>
                <a:rPr lang="ru-RU" dirty="0"/>
                <a:t>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AA00B2-3ACE-4159-80D5-3EEFFF5BF1B6}"/>
                </a:ext>
              </a:extLst>
            </p:cNvPr>
            <p:cNvSpPr txBox="1"/>
            <p:nvPr/>
          </p:nvSpPr>
          <p:spPr>
            <a:xfrm>
              <a:off x="5999018" y="2650361"/>
              <a:ext cx="5230496" cy="36009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Льготами по зачислению ребенка в 1 класс обладают дети с первоочередным, преимущественным или внеочередным правом зачисления.</a:t>
              </a:r>
            </a:p>
            <a:p>
              <a:pPr algn="just"/>
              <a:r>
                <a:rPr lang="ru-RU" sz="1200" b="1" i="0" dirty="0">
                  <a:solidFill>
                    <a:srgbClr val="465566"/>
                  </a:solidFill>
                  <a:effectLst/>
                  <a:latin typeface="Ubuntu"/>
                </a:rPr>
                <a:t>Первоочередным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 правом зачисления обладают дети: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сотрудников полиции (в том числе, погибших и уволенных по состоянию здоровья);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находящиеся на иждивении сотрудника полиции;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сотрудников ОВД;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сотрудников ФСИН, МЧС, ГНК, ФТС (в том числе, погибших);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военнослужащих по месту проживания семей.</a:t>
              </a:r>
            </a:p>
            <a:p>
              <a:pPr algn="just"/>
              <a:r>
                <a:rPr lang="ru-RU" sz="1200" b="1" i="0" dirty="0">
                  <a:solidFill>
                    <a:srgbClr val="465566"/>
                  </a:solidFill>
                  <a:effectLst/>
                  <a:latin typeface="Ubuntu"/>
                </a:rPr>
                <a:t>Преимущественное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 право имеют дети, чьи братья/сестры уже посещают эту школу. Отказать ребенку в зачислении в школу, если туда ходит брат или сестра теперь не вправе.</a:t>
              </a:r>
            </a:p>
            <a:p>
              <a:pPr algn="just"/>
              <a:endParaRPr lang="ru-RU" sz="1200" dirty="0">
                <a:solidFill>
                  <a:srgbClr val="465566"/>
                </a:solidFill>
                <a:latin typeface="Ubuntu"/>
              </a:endParaRPr>
            </a:p>
            <a:p>
              <a:pPr algn="just"/>
              <a:r>
                <a:rPr lang="ru-RU" sz="1200" dirty="0">
                  <a:solidFill>
                    <a:srgbClr val="465566"/>
                  </a:solidFill>
                  <a:latin typeface="Ubuntu"/>
                </a:rPr>
                <a:t>В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не очереди в школы по месту жительства их семей зачисляют детей погибших военнослужащих, добровольцев и сотрудников </a:t>
              </a:r>
              <a:r>
                <a:rPr lang="ru-RU" sz="1200" b="0" i="0" dirty="0" err="1">
                  <a:solidFill>
                    <a:srgbClr val="465566"/>
                  </a:solidFill>
                  <a:effectLst/>
                  <a:latin typeface="Ubuntu"/>
                </a:rPr>
                <a:t>Росгвардии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.</a:t>
              </a:r>
            </a:p>
            <a:p>
              <a:pPr algn="l"/>
              <a:endParaRPr lang="ru-RU" sz="1200" i="1" dirty="0">
                <a:solidFill>
                  <a:srgbClr val="FB3F3F"/>
                </a:solidFill>
                <a:latin typeface="Ubuntu"/>
              </a:endParaRPr>
            </a:p>
            <a:p>
              <a:pPr algn="just"/>
              <a:r>
                <a:rPr lang="ru-RU" sz="1200" dirty="0">
                  <a:solidFill>
                    <a:srgbClr val="FF0000"/>
                  </a:solidFill>
                  <a:latin typeface="Ubuntu"/>
                </a:rPr>
                <a:t>Дети с льготами имеют первоочередное право зачисления в школу только по месту регистрации.</a:t>
              </a: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98FDDA0-7F5A-4882-9C13-EB9138DDBC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4835406" y="5152207"/>
              <a:ext cx="1225494" cy="1440870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F8E6C760-5258-49EC-8F6F-5996992ED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88133" y="438128"/>
              <a:ext cx="8522027" cy="33164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3743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2012" y="231196"/>
            <a:ext cx="8430898" cy="475362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487A3FE-EEBD-430C-BDEB-A2038BF9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8552489" y="1756089"/>
            <a:ext cx="1489708" cy="50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113840-B43D-476D-AEE1-7E6F6011C283}"/>
              </a:ext>
            </a:extLst>
          </p:cNvPr>
          <p:cNvSpPr txBox="1"/>
          <p:nvPr/>
        </p:nvSpPr>
        <p:spPr>
          <a:xfrm>
            <a:off x="6490327" y="3429000"/>
            <a:ext cx="357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Выбираем нужный ответ</a:t>
            </a:r>
            <a:r>
              <a:rPr lang="ru-RU" dirty="0"/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2D3A6E-1454-4088-A76E-A714EC9434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264" y="4346659"/>
            <a:ext cx="3311237" cy="19534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284747-0778-4659-8EAF-3E1204D793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0274" y="4821783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40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ADD6C7-B62C-4777-B878-53F90FDA1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09" y="180522"/>
            <a:ext cx="7564582" cy="667747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C5C9D58-D62D-4620-A5C3-4B2EB27E2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525088">
            <a:off x="2215555" y="2058315"/>
            <a:ext cx="1878659" cy="63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D76DD0-EE12-482E-98C4-6348E4BA5D1F}"/>
              </a:ext>
            </a:extLst>
          </p:cNvPr>
          <p:cNvSpPr txBox="1"/>
          <p:nvPr/>
        </p:nvSpPr>
        <p:spPr>
          <a:xfrm>
            <a:off x="603699" y="3429000"/>
            <a:ext cx="357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Выбираем нужный ответ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7022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965" y="1192306"/>
            <a:ext cx="5757609" cy="441120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267F678-6E10-4879-864D-37A6E6DCF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4933919" y="1958254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DD90C5-E1F1-41DC-9AF5-DF248D7876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9422" y="1083566"/>
            <a:ext cx="4421613" cy="451994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DABE027-47F7-4C37-8E81-2C76A2F8D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343956">
            <a:off x="9268240" y="4377039"/>
            <a:ext cx="110114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E3CBA7-0B74-4F57-ADE9-19FA54CEFA4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4702" y="4246178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31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9577" y="1004454"/>
            <a:ext cx="8507260" cy="48490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D70F0-6A82-4B8B-B441-34BA8E224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7372319" y="1904466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503624-1247-44FF-8153-BF414515C5B0}"/>
              </a:ext>
            </a:extLst>
          </p:cNvPr>
          <p:cNvSpPr txBox="1"/>
          <p:nvPr/>
        </p:nvSpPr>
        <p:spPr>
          <a:xfrm>
            <a:off x="7025070" y="4686188"/>
            <a:ext cx="2617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Указываем место регистрации ребенка.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BA14C9-4087-4B98-80B5-0FD7796A9B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0274" y="4821783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23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945" y="788894"/>
            <a:ext cx="9776420" cy="55510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88110D-CDF1-4C78-96DA-3B8E1B843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6650305" y="3249506"/>
            <a:ext cx="1083985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3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328" y="1111624"/>
            <a:ext cx="9699813" cy="47692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5A6011-2633-49B2-8E85-4A2422686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7022695" y="2003078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919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6941" y="1237129"/>
            <a:ext cx="7736541" cy="47512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92BDE9-9D99-48B9-B039-1087B48D4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5588342" y="4522159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AFAAE3-2958-4CF6-B25E-3E76CB3AAE3D}"/>
              </a:ext>
            </a:extLst>
          </p:cNvPr>
          <p:cNvSpPr txBox="1"/>
          <p:nvPr/>
        </p:nvSpPr>
        <p:spPr>
          <a:xfrm>
            <a:off x="7933764" y="3989294"/>
            <a:ext cx="2725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Если в списке нет школы по месту регистрации находим вручную. </a:t>
            </a:r>
          </a:p>
        </p:txBody>
      </p:sp>
    </p:spTree>
    <p:extLst>
      <p:ext uri="{BB962C8B-B14F-4D97-AF65-F5344CB8AC3E}">
        <p14:creationId xmlns:p14="http://schemas.microsoft.com/office/powerpoint/2010/main" val="3570727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8988" y="1506071"/>
            <a:ext cx="6741460" cy="42044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6592390" y="3796020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142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352" y="1020932"/>
            <a:ext cx="4119239" cy="395944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5136452" y="2455492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37430" y="3580056"/>
            <a:ext cx="27846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Если в списке нет школы по месту регистрации находим вручную. </a:t>
            </a:r>
          </a:p>
        </p:txBody>
      </p:sp>
    </p:spTree>
    <p:extLst>
      <p:ext uri="{BB962C8B-B14F-4D97-AF65-F5344CB8AC3E}">
        <p14:creationId xmlns:p14="http://schemas.microsoft.com/office/powerpoint/2010/main" val="2455011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2482" y="1029810"/>
            <a:ext cx="5169187" cy="46341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8740787" y="2366716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11971" y="3411380"/>
            <a:ext cx="2784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Заполните сведения.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33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9000" y="1162976"/>
            <a:ext cx="4580879" cy="33823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5766768" y="2200603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11971" y="3411380"/>
            <a:ext cx="2784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Заполните сведения.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954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5421" y="1207364"/>
            <a:ext cx="6107837" cy="40570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111971" y="3411380"/>
            <a:ext cx="2784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Заполните сведения.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7355871" y="2644486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885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0528" y="967665"/>
            <a:ext cx="5264458" cy="38884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5387297" y="3419330"/>
            <a:ext cx="1142864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90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9406" y="932155"/>
            <a:ext cx="4225771" cy="343565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5650004" y="1793874"/>
            <a:ext cx="1142864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951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6667" y="1331650"/>
            <a:ext cx="5752731" cy="39771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8157130" y="3161878"/>
            <a:ext cx="1142864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63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3401" y="1225118"/>
            <a:ext cx="8220723" cy="42435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6607574" y="3664613"/>
            <a:ext cx="1142864" cy="45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090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454" y="284086"/>
            <a:ext cx="4989250" cy="36576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7284" y="2836328"/>
            <a:ext cx="1658470" cy="196805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4675272" y="1256777"/>
            <a:ext cx="1142864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3904" y="787999"/>
            <a:ext cx="4225743" cy="504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01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2291" y="2192784"/>
            <a:ext cx="4607511" cy="260115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7668" y="4354409"/>
            <a:ext cx="1658470" cy="19680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955349" y="3124031"/>
            <a:ext cx="2784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Черновик создан.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5064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240</Words>
  <Application>Microsoft Office PowerPoint</Application>
  <PresentationFormat>Широкоэкранный</PresentationFormat>
  <Paragraphs>34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Ubuntu</vt:lpstr>
      <vt:lpstr>Тема Office</vt:lpstr>
      <vt:lpstr>Пошаговая инструкция по заполнению заявления о приеме в 1-й класс муниципального общеобразовательного учреждения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Админ</cp:lastModifiedBy>
  <cp:revision>18</cp:revision>
  <dcterms:created xsi:type="dcterms:W3CDTF">2024-03-21T06:21:34Z</dcterms:created>
  <dcterms:modified xsi:type="dcterms:W3CDTF">2024-03-25T13:47:52Z</dcterms:modified>
</cp:coreProperties>
</file>